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Lato" panose="020B0604020202020204" charset="0"/>
      <p:regular r:id="rId31"/>
      <p:bold r:id="rId32"/>
      <p:italic r:id="rId33"/>
      <p:boldItalic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010" autoAdjust="0"/>
  </p:normalViewPr>
  <p:slideViewPr>
    <p:cSldViewPr snapToGrid="0">
      <p:cViewPr varScale="1">
        <p:scale>
          <a:sx n="54" d="100"/>
          <a:sy n="54" d="100"/>
        </p:scale>
        <p:origin x="221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c01fcf5b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7fc01fcf5b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5bebc27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5bebc27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5bebc27b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5bebc27b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fc01fcf5b_2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7fc01fcf5b_2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5ede1aeb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5ede1aeb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803ceb442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803ceb442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5ede1aeb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5ede1aeb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95ede1aeb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95ede1aeb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fc01fcf5b_7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fc01fcf5b_7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00920e3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00920e3b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00920e3b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00920e3b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fc01fcf5b_2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7fc01fcf5b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53b42125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53b42125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Sulla scena vengono visualizzati la pila di cibo (in una posizione dell’ambiente di gioco) e il personaggio principale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Un timer viene attivato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Durante il tempo indicato dal timer il giocatore piazza le difese, spendendo i denti che ha a disposizione nel livello. Per esempio: il giocatore comincia la partita a livello 1 con 100 denti. Se ogni mina costa 25 denti, il giocatore ne può posizionare al massimo 4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Al termine del timer comincia la prima ondata: i nemici si dirigono verso la pila di cibo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Il giocatore si muove nella scena per sparare ai nemici o posizionare ulteriori difese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L’ondata termina con la morte dell’ultimo nemico dell’orda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Le difese superstiti vengono conservate. Un ulteriore timer si attiva per consentire al giocatore di riorganizzarsi. Il numero e il tipo di difese posizionabili dipenderà dai denti guadagnati e risparmiati durante le ondate precedenti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Una nuova ondata comincia, con un numero, intensità e tipologia dei nemici maggiore rispetto all’ondata precedente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Anche in questo caso l’ondata termina con la morte dell’ultimo dei nemici o con l’esaurimento della vita della scorta di cibo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</a:pPr>
            <a:r>
              <a:rPr lang="it" sz="1400" dirty="0">
                <a:latin typeface="Lato"/>
                <a:ea typeface="Lato"/>
                <a:cs typeface="Lato"/>
                <a:sym typeface="Lato"/>
              </a:rPr>
              <a:t>Alla fine dell’ultima ondata il livello risulta superato, la scena è ripulita ed è ottenuto un punteggio sulla base del quantitativo di cibo rimasto ed un certo numero di teschi corrispondente al numero di nemici di un certo tipo uccisi</a:t>
            </a:r>
            <a:endParaRPr sz="1400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53b42125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53b421253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00920e3b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00920e3b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953b42125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953b42125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953b421253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953b421253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fc01fcf5b_2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7fc01fcf5b_2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fc01fcf5b_2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7fc01fcf5b_2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53b4212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53b42125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53b42125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53b42125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fc01fcf5b_2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7fc01fcf5b_2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3ceb44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3ceb44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95bebc27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95bebc27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1" indent="-336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○"/>
            </a:pPr>
            <a:r>
              <a:rPr lang="it" sz="1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Il personaggio si blocca entrando in “modalità shooting”</a:t>
            </a:r>
            <a:endParaRPr sz="1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dt" idx="10"/>
          </p:nvPr>
        </p:nvSpPr>
        <p:spPr>
          <a:xfrm>
            <a:off x="6446520" y="4767263"/>
            <a:ext cx="2183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ftr" idx="11"/>
          </p:nvPr>
        </p:nvSpPr>
        <p:spPr>
          <a:xfrm>
            <a:off x="514350" y="4766884"/>
            <a:ext cx="5829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ldNum" idx="12"/>
          </p:nvPr>
        </p:nvSpPr>
        <p:spPr>
          <a:xfrm>
            <a:off x="6572250" y="2857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hyperlink" Target="http://drive.google.com/file/d/1bQDJiHXU4rJPQuN5OuVyAlnYx91iCcwT/view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</a:pPr>
            <a:r>
              <a:rPr lang="it" sz="4800"/>
              <a:t>Game Pitch</a:t>
            </a:r>
            <a:endParaRPr sz="48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1"/>
          </p:nvPr>
        </p:nvSpPr>
        <p:spPr>
          <a:xfrm>
            <a:off x="5083950" y="33248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it" sz="2400"/>
              <a:t>Greedy Defense</a:t>
            </a:r>
            <a:endParaRPr sz="2400"/>
          </a:p>
        </p:txBody>
      </p:sp>
      <p:sp>
        <p:nvSpPr>
          <p:cNvPr id="142" name="Google Shape;142;p14"/>
          <p:cNvSpPr txBox="1"/>
          <p:nvPr/>
        </p:nvSpPr>
        <p:spPr>
          <a:xfrm>
            <a:off x="6643700" y="4628151"/>
            <a:ext cx="241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Andrea Del Vecchio 399000281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Mimmo Carapella 399000291</a:t>
            </a:r>
            <a:endParaRPr sz="11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225" y="2571750"/>
            <a:ext cx="1122200" cy="11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MECCANICHE/CONTROLLI: MORE</a:t>
            </a:r>
            <a:endParaRPr sz="25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514350" y="2026925"/>
            <a:ext cx="3696900" cy="2447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it" sz="1600"/>
              <a:t>Posizionamento trappole: tap sullo schermo</a:t>
            </a:r>
            <a:endParaRPr sz="1600"/>
          </a:p>
          <a:p>
            <a:pPr marL="914400" lvl="1" indent="-336550" algn="l" rtl="0">
              <a:spcBef>
                <a:spcPts val="1000"/>
              </a:spcBef>
              <a:spcAft>
                <a:spcPts val="1600"/>
              </a:spcAft>
              <a:buSzPts val="1700"/>
              <a:buChar char="○"/>
            </a:pPr>
            <a:r>
              <a:rPr lang="it" sz="1400"/>
              <a:t>Porzione di GUI che visualizza l’inventario a seguito del tap</a:t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875" y="1911725"/>
            <a:ext cx="4319554" cy="24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MECCANICHE/CONTROLLI: MORE</a:t>
            </a:r>
            <a:endParaRPr sz="25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4"/>
          <p:cNvSpPr txBox="1">
            <a:spLocks noGrp="1"/>
          </p:cNvSpPr>
          <p:nvPr>
            <p:ph type="body" idx="1"/>
          </p:nvPr>
        </p:nvSpPr>
        <p:spPr>
          <a:xfrm>
            <a:off x="590550" y="1950725"/>
            <a:ext cx="5186400" cy="2351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Estensione del controllo touch</a:t>
            </a:r>
            <a:endParaRPr sz="160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Joystick PS4 (joystick e cross)</a:t>
            </a:r>
            <a:endParaRPr sz="140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Tastiera &amp; Mouse (WASD e spacebar)</a:t>
            </a:r>
            <a:endParaRPr sz="140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Switch tra le differenti modalità di input mediante press tasto Shift/ Triangolo</a:t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5473" y="3639124"/>
            <a:ext cx="1284975" cy="105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75" y="1620450"/>
            <a:ext cx="1848975" cy="15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324" y="3693224"/>
            <a:ext cx="1284975" cy="105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>
            <a:spLocks noGrp="1"/>
          </p:cNvSpPr>
          <p:nvPr>
            <p:ph type="title"/>
          </p:nvPr>
        </p:nvSpPr>
        <p:spPr>
          <a:xfrm>
            <a:off x="2171700" y="471500"/>
            <a:ext cx="6457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STRUTTURA</a:t>
            </a:r>
            <a:endParaRPr sz="2500"/>
          </a:p>
        </p:txBody>
      </p:sp>
      <p:sp>
        <p:nvSpPr>
          <p:cNvPr id="230" name="Google Shape;230;p25"/>
          <p:cNvSpPr txBox="1">
            <a:spLocks noGrp="1"/>
          </p:cNvSpPr>
          <p:nvPr>
            <p:ph type="body" idx="1"/>
          </p:nvPr>
        </p:nvSpPr>
        <p:spPr>
          <a:xfrm>
            <a:off x="760800" y="1668750"/>
            <a:ext cx="3302100" cy="21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Progressione a </a:t>
            </a:r>
            <a:r>
              <a:rPr lang="it" sz="1500"/>
              <a:t>Livelli</a:t>
            </a:r>
            <a:endParaRPr sz="1500"/>
          </a:p>
          <a:p>
            <a:pPr marL="9144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Difficoltà crescente</a:t>
            </a:r>
            <a:endParaRPr sz="16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Numero/Caratteristiche dei nemici  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Caratteristiche scena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Posizione pila di cibo</a:t>
            </a:r>
            <a:endParaRPr sz="1400"/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Punti d’ingresso dei nemici</a:t>
            </a:r>
            <a:endParaRPr sz="1600"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3">
            <a:alphaModFix/>
          </a:blip>
          <a:srcRect b="18427"/>
          <a:stretch/>
        </p:blipFill>
        <p:spPr>
          <a:xfrm>
            <a:off x="4738475" y="900200"/>
            <a:ext cx="4303851" cy="167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550" y="3251000"/>
            <a:ext cx="4363701" cy="17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5"/>
          <p:cNvSpPr/>
          <p:nvPr/>
        </p:nvSpPr>
        <p:spPr>
          <a:xfrm rot="5398142">
            <a:off x="6612911" y="2700750"/>
            <a:ext cx="555000" cy="42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2171700" y="573276"/>
            <a:ext cx="6457800" cy="744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STRUTTURA</a:t>
            </a:r>
            <a:endParaRPr sz="250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360900" y="2053125"/>
            <a:ext cx="3936000" cy="192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Livello suddiviso in più ondate</a:t>
            </a:r>
            <a:endParaRPr sz="160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Intervallate da tempo utilizzabile per organizzare la tattica difensiva</a:t>
            </a:r>
            <a:endParaRPr sz="1400"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I nemici tentano di raggiungere la scorta, avanzando senza attaccare</a:t>
            </a:r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50" y="1826650"/>
            <a:ext cx="4571999" cy="254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body" idx="1"/>
          </p:nvPr>
        </p:nvSpPr>
        <p:spPr>
          <a:xfrm>
            <a:off x="514350" y="2179325"/>
            <a:ext cx="3579000" cy="2072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Attivata al raggiungimento di una quota di uccisioni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Timer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Uccisione immediata dei nemici con corpo a corpo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it" sz="1600"/>
              <a:t>Shoulder View</a:t>
            </a:r>
            <a:endParaRPr sz="1600"/>
          </a:p>
        </p:txBody>
      </p:sp>
      <p:sp>
        <p:nvSpPr>
          <p:cNvPr id="248" name="Google Shape;248;p27"/>
          <p:cNvSpPr txBox="1">
            <a:spLocks noGrp="1"/>
          </p:cNvSpPr>
          <p:nvPr>
            <p:ph type="title"/>
          </p:nvPr>
        </p:nvSpPr>
        <p:spPr>
          <a:xfrm>
            <a:off x="2171700" y="653650"/>
            <a:ext cx="6457800" cy="889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BERSERK</a:t>
            </a:r>
            <a:endParaRPr sz="2600"/>
          </a:p>
        </p:txBody>
      </p:sp>
      <p:pic>
        <p:nvPicPr>
          <p:cNvPr id="249" name="Google Shape;2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050" y="1995600"/>
            <a:ext cx="4745850" cy="265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925" y="1995600"/>
            <a:ext cx="392825" cy="3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 txBox="1">
            <a:spLocks noGrp="1"/>
          </p:cNvSpPr>
          <p:nvPr>
            <p:ph type="title"/>
          </p:nvPr>
        </p:nvSpPr>
        <p:spPr>
          <a:xfrm>
            <a:off x="2171700" y="573276"/>
            <a:ext cx="6457800" cy="702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SCONFITTA</a:t>
            </a:r>
            <a:endParaRPr sz="2500"/>
          </a:p>
        </p:txBody>
      </p:sp>
      <p:sp>
        <p:nvSpPr>
          <p:cNvPr id="265" name="Google Shape;265;p29"/>
          <p:cNvSpPr txBox="1">
            <a:spLocks noGrp="1"/>
          </p:cNvSpPr>
          <p:nvPr>
            <p:ph type="body" idx="1"/>
          </p:nvPr>
        </p:nvSpPr>
        <p:spPr>
          <a:xfrm>
            <a:off x="244050" y="2112150"/>
            <a:ext cx="3753000" cy="18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Game over al termine della scorta di cibo</a:t>
            </a:r>
            <a:endParaRPr sz="1600"/>
          </a:p>
          <a:p>
            <a:pPr marL="914400" marR="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Ogni nemico che raggiunge la scorta comincia a mangiare il cibo</a:t>
            </a:r>
            <a:endParaRPr sz="1400"/>
          </a:p>
          <a:p>
            <a:pPr marL="914400" marR="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Progressiva diminuzione della barra della vita della scorta di cibo</a:t>
            </a:r>
            <a:endParaRPr sz="1600"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825" y="1862625"/>
            <a:ext cx="4635101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373" y="1905500"/>
            <a:ext cx="339275" cy="3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title"/>
          </p:nvPr>
        </p:nvSpPr>
        <p:spPr>
          <a:xfrm>
            <a:off x="2171700" y="573276"/>
            <a:ext cx="6457800" cy="809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VITTORIA</a:t>
            </a:r>
            <a:endParaRPr sz="2500"/>
          </a:p>
        </p:txBody>
      </p:sp>
      <p:sp>
        <p:nvSpPr>
          <p:cNvPr id="257" name="Google Shape;257;p28"/>
          <p:cNvSpPr txBox="1"/>
          <p:nvPr/>
        </p:nvSpPr>
        <p:spPr>
          <a:xfrm>
            <a:off x="225025" y="2088475"/>
            <a:ext cx="35361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 superamento del livello comporta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Assegnazione di uno score al livello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275" y="1665800"/>
            <a:ext cx="5227300" cy="29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5872175" y="456675"/>
            <a:ext cx="2936100" cy="540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ELEMENTI GUI</a:t>
            </a:r>
            <a:endParaRPr sz="2500"/>
          </a:p>
        </p:txBody>
      </p:sp>
      <p:sp>
        <p:nvSpPr>
          <p:cNvPr id="274" name="Google Shape;274;p30"/>
          <p:cNvSpPr txBox="1"/>
          <p:nvPr/>
        </p:nvSpPr>
        <p:spPr>
          <a:xfrm>
            <a:off x="570250" y="1165950"/>
            <a:ext cx="3217500" cy="15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Stamina scorta di cibo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Valuta debole/forte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Counter uccisioni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Counter ondate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570250" y="2911650"/>
            <a:ext cx="3121800" cy="17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Inventario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comparsa con tap sullo schermo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Joystick virtuale a comparsa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Bottone modalità shooting a comparsa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275" y="1656175"/>
            <a:ext cx="4994699" cy="284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748" y="1710810"/>
            <a:ext cx="375594" cy="38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1"/>
          <p:cNvSpPr txBox="1">
            <a:spLocks noGrp="1"/>
          </p:cNvSpPr>
          <p:nvPr>
            <p:ph type="title"/>
          </p:nvPr>
        </p:nvSpPr>
        <p:spPr>
          <a:xfrm>
            <a:off x="2171850" y="598500"/>
            <a:ext cx="6457800" cy="843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VALUTA</a:t>
            </a:r>
            <a:endParaRPr sz="2500"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450" y="2545800"/>
            <a:ext cx="580150" cy="5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400" y="1466446"/>
            <a:ext cx="739375" cy="7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1"/>
          <p:cNvSpPr txBox="1">
            <a:spLocks noGrp="1"/>
          </p:cNvSpPr>
          <p:nvPr>
            <p:ph type="body" idx="1"/>
          </p:nvPr>
        </p:nvSpPr>
        <p:spPr>
          <a:xfrm>
            <a:off x="514350" y="1390250"/>
            <a:ext cx="5325600" cy="32352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Valuta ad alta inflazione: Denti</a:t>
            </a:r>
            <a:endParaRPr sz="16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400"/>
              <a:t>Collezionati uccidendo un nemico </a:t>
            </a:r>
            <a:endParaRPr sz="14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400"/>
              <a:t>Numero di denti prestabilito all’inizio di ogni livello</a:t>
            </a:r>
            <a:br>
              <a:rPr lang="it" sz="1600"/>
            </a:br>
            <a:br>
              <a:rPr lang="it" sz="1600"/>
            </a:b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Valuta a bassa inflazione: Teschi</a:t>
            </a:r>
            <a:endParaRPr sz="16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400"/>
              <a:t>Ottenuti uccidendo un certo tipo di nemico</a:t>
            </a:r>
            <a:br>
              <a:rPr lang="it" sz="1400"/>
            </a:br>
            <a:br>
              <a:rPr lang="it" sz="1600"/>
            </a:br>
            <a:endParaRPr sz="1600"/>
          </a:p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Modello di Business: Free-To-Play con In-App Purchase</a:t>
            </a:r>
            <a:endParaRPr sz="15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Shop accessibile dal Main Menu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Acquisto di pacchetti di denti/teschi con valuta reale (€/$/£)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3725" y="3742125"/>
            <a:ext cx="2046675" cy="12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8435" y="3742125"/>
            <a:ext cx="588014" cy="626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2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VALUTA: Modalità di spesa</a:t>
            </a:r>
            <a:endParaRPr sz="2500"/>
          </a:p>
        </p:txBody>
      </p:sp>
      <p:sp>
        <p:nvSpPr>
          <p:cNvPr id="295" name="Google Shape;295;p32"/>
          <p:cNvSpPr txBox="1">
            <a:spLocks noGrp="1"/>
          </p:cNvSpPr>
          <p:nvPr>
            <p:ph type="body" idx="1"/>
          </p:nvPr>
        </p:nvSpPr>
        <p:spPr>
          <a:xfrm>
            <a:off x="666750" y="2237675"/>
            <a:ext cx="4080300" cy="2340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Denti spendibili durante i livelli del gioco </a:t>
            </a:r>
            <a:endParaRPr sz="15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500"/>
              <a:t>Acquisto di difese</a:t>
            </a:r>
            <a:br>
              <a:rPr lang="it" sz="1500"/>
            </a:br>
            <a:endParaRPr sz="15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Teschi spendibili in uno Store (rigattiere) </a:t>
            </a:r>
            <a:endParaRPr sz="15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500"/>
              <a:t>Acquistare armi</a:t>
            </a:r>
            <a:endParaRPr sz="15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500"/>
              <a:t>Non utilizzabile durante il livello</a:t>
            </a:r>
            <a:br>
              <a:rPr lang="it" sz="1500"/>
            </a:b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200" y="2053825"/>
            <a:ext cx="4320349" cy="24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TWEET</a:t>
            </a:r>
            <a:endParaRPr sz="2500"/>
          </a:p>
        </p:txBody>
      </p:sp>
      <p:sp>
        <p:nvSpPr>
          <p:cNvPr id="149" name="Google Shape;149;p15"/>
          <p:cNvSpPr txBox="1">
            <a:spLocks noGrp="1"/>
          </p:cNvSpPr>
          <p:nvPr>
            <p:ph type="body" idx="1"/>
          </p:nvPr>
        </p:nvSpPr>
        <p:spPr>
          <a:xfrm>
            <a:off x="514350" y="1874523"/>
            <a:ext cx="8115300" cy="19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Gioco tower defense/shoot ‘em up a livelli, in cui sei un mostriciattolo goloso, equipaggiato con un arma. Il tuo obiettivo è difendere la tua scorta di cibo da orde di mostri nemici. Puoi piazzare difese, spendendo moneta, e puoi muoverti liberamente nella scena per sparare ai nemici. Uccidendo l’ultima ondata dell’orda, passi al livello successivo. Se un nemico raggiunge la base si mette a mangiare il tuo cibo. Il gioco termina se tutto il cibo viene mangiato. </a:t>
            </a:r>
            <a:endParaRPr sz="16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8100" y="4011225"/>
            <a:ext cx="1521554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GAMEPLAY</a:t>
            </a:r>
            <a:endParaRPr/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 title="RPReplay_Final1599490743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825" y="1445225"/>
            <a:ext cx="6214825" cy="34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title"/>
          </p:nvPr>
        </p:nvSpPr>
        <p:spPr>
          <a:xfrm>
            <a:off x="1343100" y="2134955"/>
            <a:ext cx="6457800" cy="96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CONCLUSIONE</a:t>
            </a: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2178125" y="497075"/>
            <a:ext cx="6451500" cy="70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PUNTI DI FORZA</a:t>
            </a:r>
            <a:endParaRPr sz="2500"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294100" y="1852625"/>
            <a:ext cx="4388700" cy="3087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600"/>
              <a:t>Mix tra dinamica Shoot’em up e Tower defense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Importanza fondamentale del personaggio principale con dinamica Shoot’em up, differentemente dalle dinamiche classiche di Tower Defense</a:t>
            </a:r>
            <a:endParaRPr sz="14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Modalità di Shooting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Automatica, simile ad una torre di difesa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Gestibile dal player</a:t>
            </a:r>
            <a:endParaRPr sz="1400"/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it" sz="1600"/>
              <a:t>Visuale Isometrica 3D</a:t>
            </a:r>
            <a:endParaRPr sz="1400"/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25" y="2054825"/>
            <a:ext cx="2984675" cy="17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>
            <a:spLocks noGrp="1"/>
          </p:cNvSpPr>
          <p:nvPr>
            <p:ph type="body" idx="1"/>
          </p:nvPr>
        </p:nvSpPr>
        <p:spPr>
          <a:xfrm>
            <a:off x="514350" y="1645925"/>
            <a:ext cx="4242600" cy="301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Modalità berserk in shoulder view  al raggiungimento di una soglia di uccisioni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Movimento, posizionamento e percorso dei nemici libero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A griglia in molti Tower Defense</a:t>
            </a:r>
            <a:endParaRPr sz="14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Estensibilità del controllo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Touch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Touch + Joystick PS4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Tastiera &amp; Mouse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2171700" y="497075"/>
            <a:ext cx="6457800" cy="70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UNIQUE SELLING POINTS</a:t>
            </a:r>
            <a:endParaRPr sz="2500"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975" y="2106472"/>
            <a:ext cx="3868225" cy="162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KPI</a:t>
            </a:r>
            <a:endParaRPr/>
          </a:p>
        </p:txBody>
      </p:sp>
      <p:sp>
        <p:nvSpPr>
          <p:cNvPr id="332" name="Google Shape;332;p37"/>
          <p:cNvSpPr txBox="1">
            <a:spLocks noGrp="1"/>
          </p:cNvSpPr>
          <p:nvPr>
            <p:ph type="body" idx="1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it" sz="3000"/>
              <a:t>Nel nostro caso…</a:t>
            </a: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3000"/>
              <a:t>30 e Lode</a:t>
            </a:r>
            <a:endParaRPr sz="3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000"/>
              <a:t>….però anche se il Professore Caturano decidesse di finanziarci, saremo comunque molto felici</a:t>
            </a:r>
            <a:endParaRPr sz="1000"/>
          </a:p>
        </p:txBody>
      </p:sp>
      <p:pic>
        <p:nvPicPr>
          <p:cNvPr id="333" name="Google Shape;3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>
            <a:spLocks noGrp="1"/>
          </p:cNvSpPr>
          <p:nvPr>
            <p:ph type="title"/>
          </p:nvPr>
        </p:nvSpPr>
        <p:spPr>
          <a:xfrm>
            <a:off x="1741875" y="584000"/>
            <a:ext cx="71688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GENERE/PIATTAFORMA/AUDIENCE/SCOPO</a:t>
            </a:r>
            <a:endParaRPr sz="2500"/>
          </a:p>
        </p:txBody>
      </p:sp>
      <p:sp>
        <p:nvSpPr>
          <p:cNvPr id="157" name="Google Shape;157;p16"/>
          <p:cNvSpPr txBox="1">
            <a:spLocks noGrp="1"/>
          </p:cNvSpPr>
          <p:nvPr>
            <p:ph type="body" idx="1"/>
          </p:nvPr>
        </p:nvSpPr>
        <p:spPr>
          <a:xfrm>
            <a:off x="514350" y="1722125"/>
            <a:ext cx="5540100" cy="30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Tower Defense/Elementi real-time  Shoot ‘em up </a:t>
            </a:r>
            <a:endParaRPr sz="1600"/>
          </a:p>
          <a:p>
            <a:pPr marL="1778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/>
          </a:p>
          <a:p>
            <a:pPr marL="17780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600"/>
          </a:p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600"/>
              <a:t>Piattaforma Mobile</a:t>
            </a:r>
            <a:endParaRPr sz="160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Family Audience</a:t>
            </a:r>
            <a:endParaRPr sz="160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7800" lvl="0" indent="-1968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600"/>
              <a:t>Entertainment </a:t>
            </a:r>
            <a:endParaRPr sz="17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4">
            <a:alphaModFix/>
          </a:blip>
          <a:srcRect l="10367" t="24231" r="12323" b="25202"/>
          <a:stretch/>
        </p:blipFill>
        <p:spPr>
          <a:xfrm>
            <a:off x="6887449" y="2153825"/>
            <a:ext cx="1742051" cy="11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SCENARIO/CHARACTER</a:t>
            </a:r>
            <a:endParaRPr sz="2500"/>
          </a:p>
        </p:txBody>
      </p:sp>
      <p:sp>
        <p:nvSpPr>
          <p:cNvPr id="165" name="Google Shape;165;p17"/>
          <p:cNvSpPr txBox="1">
            <a:spLocks noGrp="1"/>
          </p:cNvSpPr>
          <p:nvPr>
            <p:ph type="body" idx="1"/>
          </p:nvPr>
        </p:nvSpPr>
        <p:spPr>
          <a:xfrm>
            <a:off x="514350" y="1645925"/>
            <a:ext cx="8115300" cy="3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Scenario Fantasy</a:t>
            </a:r>
            <a:endParaRPr sz="1600"/>
          </a:p>
          <a:p>
            <a:pPr marL="520700" lvl="1" indent="-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Pianeta popolato da mostriciattoli e creature varie</a:t>
            </a:r>
            <a:endParaRPr sz="1400"/>
          </a:p>
          <a:p>
            <a:pPr marL="177800" lvl="0" indent="-76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sz="16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Character: Mostriciattolo goloso che raccoglie il cibo per se</a:t>
            </a:r>
            <a:endParaRPr sz="1600"/>
          </a:p>
          <a:p>
            <a:pPr marL="177800" lvl="0" indent="-76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sz="1600"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Goal</a:t>
            </a:r>
            <a:endParaRPr sz="1600"/>
          </a:p>
          <a:p>
            <a:pPr marL="520700" lvl="1" indent="-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Difendere la propria scorta di cibo dall’avanzare di orde di creature nemiche, desiderose di cibo</a:t>
            </a:r>
            <a:endParaRPr sz="1400"/>
          </a:p>
          <a:p>
            <a:pPr marL="177800" lvl="0" indent="-76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sz="1600"/>
          </a:p>
          <a:p>
            <a:pPr marL="177800" lvl="0" indent="-190500" algn="l" rtl="0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Personaggio unico</a:t>
            </a:r>
            <a:endParaRPr sz="1600"/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Personalizzabile nell’armamento</a:t>
            </a:r>
            <a:endParaRPr sz="14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SCENARIO/STORYBOARD</a:t>
            </a:r>
            <a:endParaRPr sz="2500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75" y="1695580"/>
            <a:ext cx="4119397" cy="329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222" y="1695580"/>
            <a:ext cx="4119397" cy="329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SCENARIO/STORYBOARD</a:t>
            </a:r>
            <a:endParaRPr sz="2500"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00" y="1695580"/>
            <a:ext cx="4119397" cy="329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047" y="1695580"/>
            <a:ext cx="4119397" cy="329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2171700" y="268476"/>
            <a:ext cx="6457800" cy="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VISTA/MECCANICHE BASE</a:t>
            </a:r>
            <a:endParaRPr sz="2500"/>
          </a:p>
        </p:txBody>
      </p:sp>
      <p:sp>
        <p:nvSpPr>
          <p:cNvPr id="188" name="Google Shape;188;p20"/>
          <p:cNvSpPr txBox="1">
            <a:spLocks noGrp="1"/>
          </p:cNvSpPr>
          <p:nvPr>
            <p:ph type="body" idx="1"/>
          </p:nvPr>
        </p:nvSpPr>
        <p:spPr>
          <a:xfrm>
            <a:off x="625075" y="1537100"/>
            <a:ext cx="3429000" cy="33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Visuale Isometrica</a:t>
            </a:r>
            <a:endParaRPr sz="1600"/>
          </a:p>
          <a:p>
            <a:pPr marL="520700" lvl="1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3D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sz="1600"/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Meccaniche base</a:t>
            </a:r>
            <a:endParaRPr sz="1600"/>
          </a:p>
          <a:p>
            <a:pPr marL="520700" lvl="1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Sparare: </a:t>
            </a:r>
            <a:endParaRPr sz="1400"/>
          </a:p>
          <a:p>
            <a:pPr marL="863600" lvl="2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it" sz="1400"/>
              <a:t>tieni premuto bottone (touch)</a:t>
            </a:r>
            <a:endParaRPr sz="1400"/>
          </a:p>
          <a:p>
            <a:pPr marL="863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520700" lvl="1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Muoversi: </a:t>
            </a:r>
            <a:endParaRPr sz="1400"/>
          </a:p>
          <a:p>
            <a:pPr marL="863600" lvl="2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it" sz="1400"/>
              <a:t>joystick virtuale (touch)</a:t>
            </a:r>
            <a:endParaRPr sz="1400"/>
          </a:p>
          <a:p>
            <a:pPr marL="863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520700" lvl="1" indent="-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Piazzare difese: </a:t>
            </a:r>
            <a:endParaRPr sz="1400"/>
          </a:p>
          <a:p>
            <a:pPr marL="863600" lvl="2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it" sz="1400"/>
              <a:t>tap (touch)</a:t>
            </a:r>
            <a:endParaRPr sz="1400"/>
          </a:p>
          <a:p>
            <a:pPr marL="863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025" y="1689463"/>
            <a:ext cx="4934701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>
            <a:spLocks noGrp="1"/>
          </p:cNvSpPr>
          <p:nvPr>
            <p:ph type="title"/>
          </p:nvPr>
        </p:nvSpPr>
        <p:spPr>
          <a:xfrm>
            <a:off x="1725225" y="192275"/>
            <a:ext cx="6904200" cy="96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MECCANICHE/CONTROLLI: MORE</a:t>
            </a:r>
            <a:endParaRPr sz="2500"/>
          </a:p>
        </p:txBody>
      </p:sp>
      <p:sp>
        <p:nvSpPr>
          <p:cNvPr id="196" name="Google Shape;196;p21"/>
          <p:cNvSpPr txBox="1">
            <a:spLocks noGrp="1"/>
          </p:cNvSpPr>
          <p:nvPr>
            <p:ph type="body" idx="1"/>
          </p:nvPr>
        </p:nvSpPr>
        <p:spPr>
          <a:xfrm>
            <a:off x="285750" y="2121825"/>
            <a:ext cx="3936300" cy="21549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it" sz="1600"/>
              <a:t>Movimento: hold di una porzione dello schermo in basso a sinistra </a:t>
            </a:r>
            <a:endParaRPr sz="1600"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it" sz="1400"/>
              <a:t>Joystick virtuale a comparsa a seguito dell’hold</a:t>
            </a:r>
            <a:endParaRPr sz="14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 t="14324" r="32000"/>
          <a:stretch/>
        </p:blipFill>
        <p:spPr>
          <a:xfrm>
            <a:off x="4661300" y="1919250"/>
            <a:ext cx="4337949" cy="26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MECCANICHE/CONTROLLI: MORE</a:t>
            </a:r>
            <a:endParaRPr sz="25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514350" y="1874525"/>
            <a:ext cx="3857700" cy="30180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457200" lvl="0" indent="-349250" algn="l" rtl="0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it" sz="1600"/>
              <a:t>Sparo: hold di una porzione dello schermo in basso a destra </a:t>
            </a:r>
            <a:endParaRPr sz="1600"/>
          </a:p>
          <a:p>
            <a:pPr marL="914400" lvl="1" indent="-336550" algn="l" rtl="0">
              <a:spcBef>
                <a:spcPts val="1000"/>
              </a:spcBef>
              <a:spcAft>
                <a:spcPts val="0"/>
              </a:spcAft>
              <a:buSzPts val="1700"/>
              <a:buChar char="○"/>
            </a:pPr>
            <a:r>
              <a:rPr lang="it" sz="1400"/>
              <a:t>Bottone a comparsa a seguito dell’hold</a:t>
            </a:r>
            <a:endParaRPr sz="1400"/>
          </a:p>
          <a:p>
            <a:pPr marL="914400" lvl="1" indent="-336550" algn="l" rtl="0">
              <a:spcBef>
                <a:spcPts val="1000"/>
              </a:spcBef>
              <a:spcAft>
                <a:spcPts val="1000"/>
              </a:spcAft>
              <a:buSzPts val="1700"/>
              <a:buChar char="○"/>
            </a:pPr>
            <a:r>
              <a:rPr lang="it" sz="1400"/>
              <a:t>Sparo automatico attivato al rilevamento di nemici nel raggio d’azione</a:t>
            </a:r>
            <a:endParaRPr/>
          </a:p>
        </p:txBody>
      </p:sp>
      <p:pic>
        <p:nvPicPr>
          <p:cNvPr id="205" name="Google Shape;205;p22"/>
          <p:cNvPicPr preferRelativeResize="0"/>
          <p:nvPr/>
        </p:nvPicPr>
        <p:blipFill rotWithShape="1">
          <a:blip r:embed="rId3">
            <a:alphaModFix/>
          </a:blip>
          <a:srcRect l="37659" t="19588"/>
          <a:stretch/>
        </p:blipFill>
        <p:spPr>
          <a:xfrm>
            <a:off x="4938725" y="1874525"/>
            <a:ext cx="4006124" cy="24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905</Words>
  <Application>Microsoft Office PowerPoint</Application>
  <PresentationFormat>Presentazione su schermo (16:9)</PresentationFormat>
  <Paragraphs>141</Paragraphs>
  <Slides>24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29" baseType="lpstr">
      <vt:lpstr>Century Gothic</vt:lpstr>
      <vt:lpstr>Montserrat</vt:lpstr>
      <vt:lpstr>Lato</vt:lpstr>
      <vt:lpstr>Arial</vt:lpstr>
      <vt:lpstr>Focus</vt:lpstr>
      <vt:lpstr>Game Pitch</vt:lpstr>
      <vt:lpstr>TWEET</vt:lpstr>
      <vt:lpstr>GENERE/PIATTAFORMA/AUDIENCE/SCOPO</vt:lpstr>
      <vt:lpstr>SCENARIO/CHARACTER</vt:lpstr>
      <vt:lpstr>SCENARIO/STORYBOARD</vt:lpstr>
      <vt:lpstr>SCENARIO/STORYBOARD</vt:lpstr>
      <vt:lpstr>VISTA/MECCANICHE BASE</vt:lpstr>
      <vt:lpstr>MECCANICHE/CONTROLLI: MORE</vt:lpstr>
      <vt:lpstr>MECCANICHE/CONTROLLI: MORE </vt:lpstr>
      <vt:lpstr>MECCANICHE/CONTROLLI: MORE </vt:lpstr>
      <vt:lpstr>MECCANICHE/CONTROLLI: MORE </vt:lpstr>
      <vt:lpstr>STRUTTURA</vt:lpstr>
      <vt:lpstr>STRUTTURA</vt:lpstr>
      <vt:lpstr>BERSERK</vt:lpstr>
      <vt:lpstr>SCONFITTA</vt:lpstr>
      <vt:lpstr>VITTORIA</vt:lpstr>
      <vt:lpstr>ELEMENTI GUI</vt:lpstr>
      <vt:lpstr>VALUTA</vt:lpstr>
      <vt:lpstr>VALUTA: Modalità di spesa</vt:lpstr>
      <vt:lpstr>GAMEPLAY</vt:lpstr>
      <vt:lpstr>IN CONCLUSIONE</vt:lpstr>
      <vt:lpstr>PUNTI DI FORZA</vt:lpstr>
      <vt:lpstr>UNIQUE SELLING POINTS</vt:lpstr>
      <vt:lpstr>KPI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Pitch</dc:title>
  <cp:lastModifiedBy>Mimmo Carapella</cp:lastModifiedBy>
  <cp:revision>2</cp:revision>
  <dcterms:modified xsi:type="dcterms:W3CDTF">2020-09-10T09:41:15Z</dcterms:modified>
</cp:coreProperties>
</file>